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418" r:id="rId2"/>
    <p:sldId id="438" r:id="rId3"/>
    <p:sldId id="447" r:id="rId4"/>
    <p:sldId id="442" r:id="rId5"/>
    <p:sldId id="448" r:id="rId6"/>
    <p:sldId id="440" r:id="rId7"/>
    <p:sldId id="441" r:id="rId8"/>
    <p:sldId id="443" r:id="rId9"/>
    <p:sldId id="446" r:id="rId10"/>
    <p:sldId id="451" r:id="rId11"/>
    <p:sldId id="452" r:id="rId12"/>
    <p:sldId id="453" r:id="rId13"/>
    <p:sldId id="457" r:id="rId14"/>
    <p:sldId id="454" r:id="rId15"/>
    <p:sldId id="455" r:id="rId16"/>
    <p:sldId id="456" r:id="rId17"/>
    <p:sldId id="458" r:id="rId18"/>
    <p:sldId id="459" r:id="rId19"/>
    <p:sldId id="461" r:id="rId20"/>
    <p:sldId id="435" r:id="rId21"/>
    <p:sldId id="420" r:id="rId22"/>
    <p:sldId id="436" r:id="rId23"/>
    <p:sldId id="444" r:id="rId24"/>
    <p:sldId id="445" r:id="rId25"/>
    <p:sldId id="45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5979A"/>
    <a:srgbClr val="4CBBDC"/>
    <a:srgbClr val="00BBD6"/>
    <a:srgbClr val="E28846"/>
    <a:srgbClr val="E25E47"/>
    <a:srgbClr val="A6A6A6"/>
    <a:srgbClr val="528F97"/>
    <a:srgbClr val="3CA8EB"/>
    <a:srgbClr val="00A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5" autoAdjust="0"/>
    <p:restoredTop sz="83333" autoAdjust="0"/>
  </p:normalViewPr>
  <p:slideViewPr>
    <p:cSldViewPr snapToGrid="0">
      <p:cViewPr varScale="1">
        <p:scale>
          <a:sx n="73" d="100"/>
          <a:sy n="73" d="100"/>
        </p:scale>
        <p:origin x="77" y="91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29.05.2015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8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29/05/2015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0220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781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457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1929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082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664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6374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28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4979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42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737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49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5434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0124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090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11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Trusses</a:t>
            </a:r>
            <a:r>
              <a:rPr lang="de-DE" dirty="0" smtClean="0"/>
              <a:t>: </a:t>
            </a:r>
            <a:r>
              <a:rPr lang="de-DE" dirty="0" err="1" smtClean="0"/>
              <a:t>polynomial</a:t>
            </a:r>
            <a:r>
              <a:rPr lang="de-DE" dirty="0" smtClean="0"/>
              <a:t> time</a:t>
            </a:r>
            <a:br>
              <a:rPr lang="de-DE" dirty="0" smtClean="0"/>
            </a:br>
            <a:r>
              <a:rPr lang="de-DE" dirty="0" err="1" smtClean="0"/>
              <a:t>Cliques</a:t>
            </a:r>
            <a:r>
              <a:rPr lang="de-DE" dirty="0" smtClean="0"/>
              <a:t>: </a:t>
            </a:r>
            <a:r>
              <a:rPr lang="de-DE" dirty="0" err="1" smtClean="0"/>
              <a:t>exponential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505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532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DA39B-672E-4448-B142-625B86036061}" type="datetime1">
              <a:rPr lang="en-US" smtClean="0"/>
              <a:t>5/29/2015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4276D-CE39-45DC-B36B-17F01DF95B94}" type="datetime1">
              <a:rPr lang="en-US" smtClean="0"/>
              <a:t>5/29/2015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F723-5B8E-4483-94BD-D46AA36C12AE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D08B-B89C-4666-978E-B384ED77016E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C7A0EE0C-0876-48D8-921A-632856C008EF}" type="datetime1">
              <a:rPr lang="en-US" smtClean="0"/>
              <a:t>5/29/2015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Graph Mining with Spark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(Edge.v1)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5/29/2015</a:t>
            </a:fld>
            <a:endParaRPr lang="en-US"/>
          </a:p>
        </p:txBody>
      </p:sp>
      <p:sp>
        <p:nvSpPr>
          <p:cNvPr id="45" name="Rechteck 4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6" name="Gerade Verbindung mit Pfeil 45"/>
          <p:cNvCxnSpPr>
            <a:endCxn id="4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winkelte Verbindung 46"/>
          <p:cNvCxnSpPr>
            <a:stCxn id="48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9" name="Gerade Verbindung mit Pfeil 48"/>
          <p:cNvCxnSpPr>
            <a:stCxn id="45" idx="2"/>
            <a:endCxn id="48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2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6" y="25384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7" y="253846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6" y="297976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7" y="29797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Ellipse 36"/>
          <p:cNvSpPr/>
          <p:nvPr/>
        </p:nvSpPr>
        <p:spPr>
          <a:xfrm>
            <a:off x="6072481" y="342106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7627" y="342105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2481" y="386235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5654" y="386235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7" y="267462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7" y="311592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37" idx="6"/>
            <a:endCxn id="39" idx="2"/>
          </p:cNvCxnSpPr>
          <p:nvPr/>
        </p:nvCxnSpPr>
        <p:spPr>
          <a:xfrm flipV="1">
            <a:off x="6344792" y="3557215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2" idx="6"/>
            <a:endCxn id="44" idx="2"/>
          </p:cNvCxnSpPr>
          <p:nvPr/>
        </p:nvCxnSpPr>
        <p:spPr>
          <a:xfrm>
            <a:off x="6344792" y="3998511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5579683" y="2538469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5579683" y="29797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1" name="Ellipse 50"/>
          <p:cNvSpPr/>
          <p:nvPr/>
        </p:nvSpPr>
        <p:spPr>
          <a:xfrm>
            <a:off x="5579683" y="3416187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Ellipse 51"/>
          <p:cNvSpPr/>
          <p:nvPr/>
        </p:nvSpPr>
        <p:spPr>
          <a:xfrm>
            <a:off x="5579683" y="3862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5/29/2015</a:t>
            </a:fld>
            <a:endParaRPr lang="en-US"/>
          </a:p>
        </p:txBody>
      </p:sp>
      <p:sp>
        <p:nvSpPr>
          <p:cNvPr id="54" name="Rechteck 53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5" name="Gerade Verbindung mit Pfeil 54"/>
          <p:cNvCxnSpPr>
            <a:endCxn id="54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57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hteck 56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8" name="Gerade Verbindung mit Pfeil 57"/>
          <p:cNvCxnSpPr>
            <a:stCxn id="54" idx="2"/>
            <a:endCxn id="57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46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5/29/2015</a:t>
            </a:fld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3" name="Gerade Verbindung mit Pfeil 72"/>
          <p:cNvCxnSpPr>
            <a:endCxn id="72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winkelte Verbindung 73"/>
          <p:cNvCxnSpPr>
            <a:stCxn id="7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6" name="Gerade Verbindung mit Pfeil 75"/>
          <p:cNvCxnSpPr>
            <a:stCxn id="72" idx="2"/>
            <a:endCxn id="7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46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1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4" name="Gewinkelte Verbindung 23"/>
          <p:cNvCxnSpPr>
            <a:stCxn id="71" idx="3"/>
            <a:endCxn id="22" idx="1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hteck 70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1" name="Gerade Verbindung mit Pfeil 10"/>
          <p:cNvCxnSpPr>
            <a:stCxn id="15" idx="2"/>
            <a:endCxn id="71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>
            <a:off x="5374640" y="3413760"/>
            <a:ext cx="3474720" cy="1693370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37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lipse 72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4" name="Ellipse 73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Ellipse 74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6" name="Gerader Verbinder 75"/>
          <p:cNvCxnSpPr>
            <a:stCxn id="75" idx="3"/>
            <a:endCxn id="73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75" idx="5"/>
            <a:endCxn id="74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5/29/2015</a:t>
            </a:fld>
            <a:endParaRPr lang="en-US"/>
          </a:p>
        </p:txBody>
      </p:sp>
      <p:sp>
        <p:nvSpPr>
          <p:cNvPr id="103" name="Rechteck 10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4" name="Gerade Verbindung mit Pfeil 103"/>
          <p:cNvCxnSpPr>
            <a:endCxn id="103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winkelte Verbindung 104"/>
          <p:cNvCxnSpPr>
            <a:stCxn id="106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hteck 105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7" name="Gerade Verbindung mit Pfeil 106"/>
          <p:cNvCxnSpPr>
            <a:stCxn id="103" idx="2"/>
            <a:endCxn id="106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79" idx="6"/>
            <a:endCxn id="80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148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Ellipse 56"/>
          <p:cNvSpPr/>
          <p:nvPr/>
        </p:nvSpPr>
        <p:spPr>
          <a:xfrm>
            <a:off x="684279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Ellipse 57"/>
          <p:cNvSpPr/>
          <p:nvPr/>
        </p:nvSpPr>
        <p:spPr>
          <a:xfrm>
            <a:off x="772520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9" name="Gerader Verbinder 58"/>
          <p:cNvCxnSpPr>
            <a:stCxn id="57" idx="6"/>
            <a:endCxn id="58" idx="2"/>
          </p:cNvCxnSpPr>
          <p:nvPr/>
        </p:nvCxnSpPr>
        <p:spPr>
          <a:xfrm>
            <a:off x="7115101" y="4309141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hteck 6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Gewinkelte Verbindung 63"/>
          <p:cNvCxnSpPr>
            <a:stCxn id="6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hteck 6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6" name="Gerade Verbindung mit Pfeil 65"/>
          <p:cNvCxnSpPr>
            <a:stCxn id="63" idx="2"/>
            <a:endCxn id="6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1" name="Gerader Verbinder 70"/>
          <p:cNvCxnSpPr>
            <a:stCxn id="70" idx="3"/>
            <a:endCxn id="68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70" idx="5"/>
            <a:endCxn id="69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77" idx="6"/>
            <a:endCxn id="102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666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Map(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llipse 55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3" name="Ellipse 62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4" name="Ellipse 63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5" name="Gerader Verbinder 64"/>
          <p:cNvCxnSpPr>
            <a:stCxn id="64" idx="3"/>
            <a:endCxn id="56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/>
          <p:cNvCxnSpPr>
            <a:stCxn id="64" idx="5"/>
            <a:endCxn id="63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>
            <a:stCxn id="56" idx="6"/>
            <a:endCxn id="63" idx="2"/>
          </p:cNvCxnSpPr>
          <p:nvPr/>
        </p:nvCxnSpPr>
        <p:spPr>
          <a:xfrm>
            <a:off x="7115101" y="3945684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111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  <p:grpSp>
        <p:nvGrpSpPr>
          <p:cNvPr id="11" name="Gruppieren 10"/>
          <p:cNvGrpSpPr/>
          <p:nvPr/>
        </p:nvGrpSpPr>
        <p:grpSpPr>
          <a:xfrm>
            <a:off x="727295" y="1629731"/>
            <a:ext cx="4214450" cy="4821379"/>
            <a:chOff x="457200" y="1205345"/>
            <a:chExt cx="4714008" cy="5392879"/>
          </a:xfrm>
        </p:grpSpPr>
        <p:sp>
          <p:nvSpPr>
            <p:cNvPr id="8" name="Rechteck 7"/>
            <p:cNvSpPr/>
            <p:nvPr/>
          </p:nvSpPr>
          <p:spPr>
            <a:xfrm>
              <a:off x="457200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9" name="Ellipse 8"/>
            <p:cNvSpPr/>
            <p:nvPr/>
          </p:nvSpPr>
          <p:spPr>
            <a:xfrm>
              <a:off x="457200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457200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SelfJoin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Gerade Verbindung mit Pfeil 11"/>
            <p:cNvCxnSpPr>
              <a:stCxn id="9" idx="4"/>
              <a:endCxn id="8" idx="0"/>
            </p:cNvCxnSpPr>
            <p:nvPr/>
          </p:nvCxnSpPr>
          <p:spPr>
            <a:xfrm>
              <a:off x="136120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/>
            <p:cNvCxnSpPr>
              <a:stCxn id="8" idx="2"/>
              <a:endCxn id="10" idx="0"/>
            </p:cNvCxnSpPr>
            <p:nvPr/>
          </p:nvCxnSpPr>
          <p:spPr>
            <a:xfrm>
              <a:off x="1361209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hteck 15"/>
            <p:cNvSpPr/>
            <p:nvPr/>
          </p:nvSpPr>
          <p:spPr>
            <a:xfrm>
              <a:off x="3363190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Gerade Verbindung mit Pfeil 18"/>
            <p:cNvCxnSpPr>
              <a:stCxn id="9" idx="6"/>
              <a:endCxn id="16" idx="1"/>
            </p:cNvCxnSpPr>
            <p:nvPr/>
          </p:nvCxnSpPr>
          <p:spPr>
            <a:xfrm>
              <a:off x="2265218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/>
            <p:cNvCxnSpPr>
              <a:stCxn id="10" idx="2"/>
            </p:cNvCxnSpPr>
            <p:nvPr/>
          </p:nvCxnSpPr>
          <p:spPr>
            <a:xfrm>
              <a:off x="1361209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hteck 21"/>
            <p:cNvSpPr/>
            <p:nvPr/>
          </p:nvSpPr>
          <p:spPr>
            <a:xfrm>
              <a:off x="3363190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Gerade Verbindung mit Pfeil 25"/>
            <p:cNvCxnSpPr>
              <a:stCxn id="16" idx="2"/>
              <a:endCxn id="22" idx="0"/>
            </p:cNvCxnSpPr>
            <p:nvPr/>
          </p:nvCxnSpPr>
          <p:spPr>
            <a:xfrm>
              <a:off x="426719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hteck 26"/>
            <p:cNvSpPr/>
            <p:nvPr/>
          </p:nvSpPr>
          <p:spPr>
            <a:xfrm>
              <a:off x="3363189" y="361603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 Verbindung mit Pfeil 28"/>
            <p:cNvCxnSpPr>
              <a:stCxn id="22" idx="2"/>
              <a:endCxn id="27" idx="0"/>
            </p:cNvCxnSpPr>
            <p:nvPr/>
          </p:nvCxnSpPr>
          <p:spPr>
            <a:xfrm flipH="1">
              <a:off x="4267198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hteck 51"/>
            <p:cNvSpPr/>
            <p:nvPr/>
          </p:nvSpPr>
          <p:spPr>
            <a:xfrm>
              <a:off x="457200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Gewinkelte Verbindung 52"/>
            <p:cNvCxnSpPr>
              <a:stCxn id="54" idx="3"/>
            </p:cNvCxnSpPr>
            <p:nvPr/>
          </p:nvCxnSpPr>
          <p:spPr>
            <a:xfrm flipV="1">
              <a:off x="2265218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hteck 53"/>
            <p:cNvSpPr/>
            <p:nvPr/>
          </p:nvSpPr>
          <p:spPr>
            <a:xfrm>
              <a:off x="457200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Gerade Verbindung mit Pfeil 54"/>
            <p:cNvCxnSpPr>
              <a:stCxn id="52" idx="2"/>
              <a:endCxn id="54" idx="0"/>
            </p:cNvCxnSpPr>
            <p:nvPr/>
          </p:nvCxnSpPr>
          <p:spPr>
            <a:xfrm>
              <a:off x="1361209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ieren 12"/>
          <p:cNvGrpSpPr/>
          <p:nvPr/>
        </p:nvGrpSpPr>
        <p:grpSpPr>
          <a:xfrm>
            <a:off x="6644866" y="1629731"/>
            <a:ext cx="4214450" cy="4821379"/>
            <a:chOff x="6299426" y="1205345"/>
            <a:chExt cx="4714008" cy="5392879"/>
          </a:xfrm>
        </p:grpSpPr>
        <p:sp>
          <p:nvSpPr>
            <p:cNvPr id="37" name="Rechteck 36"/>
            <p:cNvSpPr/>
            <p:nvPr/>
          </p:nvSpPr>
          <p:spPr>
            <a:xfrm>
              <a:off x="6299426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9" name="Ellipse 38"/>
            <p:cNvSpPr/>
            <p:nvPr/>
          </p:nvSpPr>
          <p:spPr>
            <a:xfrm>
              <a:off x="6299426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299426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Gerade Verbindung mit Pfeil 43"/>
            <p:cNvCxnSpPr>
              <a:stCxn id="39" idx="4"/>
              <a:endCxn id="37" idx="0"/>
            </p:cNvCxnSpPr>
            <p:nvPr/>
          </p:nvCxnSpPr>
          <p:spPr>
            <a:xfrm>
              <a:off x="720343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/>
            <p:cNvCxnSpPr>
              <a:stCxn id="37" idx="2"/>
              <a:endCxn id="42" idx="0"/>
            </p:cNvCxnSpPr>
            <p:nvPr/>
          </p:nvCxnSpPr>
          <p:spPr>
            <a:xfrm>
              <a:off x="7203435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hteck 45"/>
            <p:cNvSpPr/>
            <p:nvPr/>
          </p:nvSpPr>
          <p:spPr>
            <a:xfrm>
              <a:off x="9205416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Gerade Verbindung mit Pfeil 46"/>
            <p:cNvCxnSpPr>
              <a:stCxn id="39" idx="6"/>
              <a:endCxn id="46" idx="1"/>
            </p:cNvCxnSpPr>
            <p:nvPr/>
          </p:nvCxnSpPr>
          <p:spPr>
            <a:xfrm>
              <a:off x="8107444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/>
            <p:cNvCxnSpPr>
              <a:stCxn id="42" idx="2"/>
            </p:cNvCxnSpPr>
            <p:nvPr/>
          </p:nvCxnSpPr>
          <p:spPr>
            <a:xfrm>
              <a:off x="7203435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hteck 48"/>
            <p:cNvSpPr/>
            <p:nvPr/>
          </p:nvSpPr>
          <p:spPr>
            <a:xfrm>
              <a:off x="9205416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Union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Gerade Verbindung mit Pfeil 49"/>
            <p:cNvCxnSpPr>
              <a:stCxn id="46" idx="2"/>
              <a:endCxn id="49" idx="0"/>
            </p:cNvCxnSpPr>
            <p:nvPr/>
          </p:nvCxnSpPr>
          <p:spPr>
            <a:xfrm>
              <a:off x="1010942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hteck 50"/>
            <p:cNvSpPr/>
            <p:nvPr/>
          </p:nvSpPr>
          <p:spPr>
            <a:xfrm>
              <a:off x="9205415" y="3616035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Gerade Verbindung mit Pfeil 56"/>
            <p:cNvCxnSpPr>
              <a:stCxn id="49" idx="2"/>
              <a:endCxn id="51" idx="0"/>
            </p:cNvCxnSpPr>
            <p:nvPr/>
          </p:nvCxnSpPr>
          <p:spPr>
            <a:xfrm flipH="1">
              <a:off x="10109424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hteck 57"/>
            <p:cNvSpPr/>
            <p:nvPr/>
          </p:nvSpPr>
          <p:spPr>
            <a:xfrm>
              <a:off x="6299426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Gewinkelte Verbindung 58"/>
            <p:cNvCxnSpPr>
              <a:stCxn id="60" idx="3"/>
            </p:cNvCxnSpPr>
            <p:nvPr/>
          </p:nvCxnSpPr>
          <p:spPr>
            <a:xfrm flipV="1">
              <a:off x="8107444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hteck 59"/>
            <p:cNvSpPr/>
            <p:nvPr/>
          </p:nvSpPr>
          <p:spPr>
            <a:xfrm>
              <a:off x="6299426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61" name="Gerade Verbindung mit Pfeil 60"/>
            <p:cNvCxnSpPr>
              <a:stCxn id="58" idx="2"/>
              <a:endCxn id="60" idx="0"/>
            </p:cNvCxnSpPr>
            <p:nvPr/>
          </p:nvCxnSpPr>
          <p:spPr>
            <a:xfrm>
              <a:off x="7203435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hteck 61"/>
            <p:cNvSpPr/>
            <p:nvPr/>
          </p:nvSpPr>
          <p:spPr>
            <a:xfrm>
              <a:off x="9205415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Gerade Verbindung mit Pfeil 6"/>
            <p:cNvCxnSpPr>
              <a:stCxn id="51" idx="2"/>
              <a:endCxn id="62" idx="0"/>
            </p:cNvCxnSpPr>
            <p:nvPr/>
          </p:nvCxnSpPr>
          <p:spPr>
            <a:xfrm>
              <a:off x="10109424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5313680" cy="467087"/>
          </a:xfrm>
        </p:spPr>
        <p:txBody>
          <a:bodyPr/>
          <a:lstStyle/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</a:t>
            </a:r>
            <a:r>
              <a:rPr lang="de-DE" dirty="0" smtClean="0"/>
              <a:t> Spark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236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  <p:grpSp>
        <p:nvGrpSpPr>
          <p:cNvPr id="11" name="Gruppieren 10"/>
          <p:cNvGrpSpPr/>
          <p:nvPr/>
        </p:nvGrpSpPr>
        <p:grpSpPr>
          <a:xfrm>
            <a:off x="727295" y="1629731"/>
            <a:ext cx="4214450" cy="4821379"/>
            <a:chOff x="457200" y="1205345"/>
            <a:chExt cx="4714008" cy="5392879"/>
          </a:xfrm>
        </p:grpSpPr>
        <p:sp>
          <p:nvSpPr>
            <p:cNvPr id="8" name="Rechteck 7"/>
            <p:cNvSpPr/>
            <p:nvPr/>
          </p:nvSpPr>
          <p:spPr>
            <a:xfrm>
              <a:off x="457200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9" name="Ellipse 8"/>
            <p:cNvSpPr/>
            <p:nvPr/>
          </p:nvSpPr>
          <p:spPr>
            <a:xfrm>
              <a:off x="457200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457200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SelfJoin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Gerade Verbindung mit Pfeil 11"/>
            <p:cNvCxnSpPr>
              <a:stCxn id="9" idx="4"/>
              <a:endCxn id="8" idx="0"/>
            </p:cNvCxnSpPr>
            <p:nvPr/>
          </p:nvCxnSpPr>
          <p:spPr>
            <a:xfrm>
              <a:off x="136120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/>
            <p:cNvCxnSpPr>
              <a:stCxn id="8" idx="2"/>
              <a:endCxn id="10" idx="0"/>
            </p:cNvCxnSpPr>
            <p:nvPr/>
          </p:nvCxnSpPr>
          <p:spPr>
            <a:xfrm>
              <a:off x="1361209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hteck 15"/>
            <p:cNvSpPr/>
            <p:nvPr/>
          </p:nvSpPr>
          <p:spPr>
            <a:xfrm>
              <a:off x="3363190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Gerade Verbindung mit Pfeil 18"/>
            <p:cNvCxnSpPr>
              <a:stCxn id="9" idx="6"/>
              <a:endCxn id="16" idx="1"/>
            </p:cNvCxnSpPr>
            <p:nvPr/>
          </p:nvCxnSpPr>
          <p:spPr>
            <a:xfrm>
              <a:off x="2265218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/>
            <p:cNvCxnSpPr>
              <a:stCxn id="10" idx="2"/>
            </p:cNvCxnSpPr>
            <p:nvPr/>
          </p:nvCxnSpPr>
          <p:spPr>
            <a:xfrm>
              <a:off x="1361209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hteck 21"/>
            <p:cNvSpPr/>
            <p:nvPr/>
          </p:nvSpPr>
          <p:spPr>
            <a:xfrm>
              <a:off x="3363190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Gerade Verbindung mit Pfeil 25"/>
            <p:cNvCxnSpPr>
              <a:stCxn id="16" idx="2"/>
              <a:endCxn id="22" idx="0"/>
            </p:cNvCxnSpPr>
            <p:nvPr/>
          </p:nvCxnSpPr>
          <p:spPr>
            <a:xfrm>
              <a:off x="426719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hteck 26"/>
            <p:cNvSpPr/>
            <p:nvPr/>
          </p:nvSpPr>
          <p:spPr>
            <a:xfrm>
              <a:off x="3363189" y="361603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 Verbindung mit Pfeil 28"/>
            <p:cNvCxnSpPr>
              <a:stCxn id="22" idx="2"/>
              <a:endCxn id="27" idx="0"/>
            </p:cNvCxnSpPr>
            <p:nvPr/>
          </p:nvCxnSpPr>
          <p:spPr>
            <a:xfrm flipH="1">
              <a:off x="4267198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hteck 51"/>
            <p:cNvSpPr/>
            <p:nvPr/>
          </p:nvSpPr>
          <p:spPr>
            <a:xfrm>
              <a:off x="457200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Gewinkelte Verbindung 52"/>
            <p:cNvCxnSpPr>
              <a:stCxn id="54" idx="3"/>
            </p:cNvCxnSpPr>
            <p:nvPr/>
          </p:nvCxnSpPr>
          <p:spPr>
            <a:xfrm flipV="1">
              <a:off x="2265218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hteck 53"/>
            <p:cNvSpPr/>
            <p:nvPr/>
          </p:nvSpPr>
          <p:spPr>
            <a:xfrm>
              <a:off x="457200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Gerade Verbindung mit Pfeil 54"/>
            <p:cNvCxnSpPr>
              <a:stCxn id="52" idx="2"/>
              <a:endCxn id="54" idx="0"/>
            </p:cNvCxnSpPr>
            <p:nvPr/>
          </p:nvCxnSpPr>
          <p:spPr>
            <a:xfrm>
              <a:off x="1361209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ieren 12"/>
          <p:cNvGrpSpPr/>
          <p:nvPr/>
        </p:nvGrpSpPr>
        <p:grpSpPr>
          <a:xfrm>
            <a:off x="6644866" y="1629731"/>
            <a:ext cx="4214450" cy="4821379"/>
            <a:chOff x="6299426" y="1205345"/>
            <a:chExt cx="4714008" cy="5392879"/>
          </a:xfrm>
        </p:grpSpPr>
        <p:sp>
          <p:nvSpPr>
            <p:cNvPr id="37" name="Rechteck 36"/>
            <p:cNvSpPr/>
            <p:nvPr/>
          </p:nvSpPr>
          <p:spPr>
            <a:xfrm>
              <a:off x="6299426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9" name="Ellipse 38"/>
            <p:cNvSpPr/>
            <p:nvPr/>
          </p:nvSpPr>
          <p:spPr>
            <a:xfrm>
              <a:off x="6299426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299426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Gerade Verbindung mit Pfeil 43"/>
            <p:cNvCxnSpPr>
              <a:stCxn id="39" idx="4"/>
              <a:endCxn id="37" idx="0"/>
            </p:cNvCxnSpPr>
            <p:nvPr/>
          </p:nvCxnSpPr>
          <p:spPr>
            <a:xfrm>
              <a:off x="720343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/>
            <p:cNvCxnSpPr>
              <a:stCxn id="37" idx="2"/>
              <a:endCxn id="42" idx="0"/>
            </p:cNvCxnSpPr>
            <p:nvPr/>
          </p:nvCxnSpPr>
          <p:spPr>
            <a:xfrm>
              <a:off x="7203435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hteck 45"/>
            <p:cNvSpPr/>
            <p:nvPr/>
          </p:nvSpPr>
          <p:spPr>
            <a:xfrm>
              <a:off x="9205416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Gerade Verbindung mit Pfeil 46"/>
            <p:cNvCxnSpPr>
              <a:stCxn id="39" idx="6"/>
              <a:endCxn id="46" idx="1"/>
            </p:cNvCxnSpPr>
            <p:nvPr/>
          </p:nvCxnSpPr>
          <p:spPr>
            <a:xfrm>
              <a:off x="8107444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/>
            <p:cNvCxnSpPr>
              <a:stCxn id="42" idx="2"/>
            </p:cNvCxnSpPr>
            <p:nvPr/>
          </p:nvCxnSpPr>
          <p:spPr>
            <a:xfrm>
              <a:off x="7203435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hteck 48"/>
            <p:cNvSpPr/>
            <p:nvPr/>
          </p:nvSpPr>
          <p:spPr>
            <a:xfrm>
              <a:off x="9205416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Union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Gerade Verbindung mit Pfeil 49"/>
            <p:cNvCxnSpPr>
              <a:stCxn id="46" idx="2"/>
              <a:endCxn id="49" idx="0"/>
            </p:cNvCxnSpPr>
            <p:nvPr/>
          </p:nvCxnSpPr>
          <p:spPr>
            <a:xfrm>
              <a:off x="1010942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hteck 50"/>
            <p:cNvSpPr/>
            <p:nvPr/>
          </p:nvSpPr>
          <p:spPr>
            <a:xfrm>
              <a:off x="9205415" y="3616035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Gerade Verbindung mit Pfeil 56"/>
            <p:cNvCxnSpPr>
              <a:stCxn id="49" idx="2"/>
              <a:endCxn id="51" idx="0"/>
            </p:cNvCxnSpPr>
            <p:nvPr/>
          </p:nvCxnSpPr>
          <p:spPr>
            <a:xfrm flipH="1">
              <a:off x="10109424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hteck 57"/>
            <p:cNvSpPr/>
            <p:nvPr/>
          </p:nvSpPr>
          <p:spPr>
            <a:xfrm>
              <a:off x="6299426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Gewinkelte Verbindung 58"/>
            <p:cNvCxnSpPr>
              <a:stCxn id="60" idx="3"/>
            </p:cNvCxnSpPr>
            <p:nvPr/>
          </p:nvCxnSpPr>
          <p:spPr>
            <a:xfrm flipV="1">
              <a:off x="8107444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hteck 59"/>
            <p:cNvSpPr/>
            <p:nvPr/>
          </p:nvSpPr>
          <p:spPr>
            <a:xfrm>
              <a:off x="6299426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61" name="Gerade Verbindung mit Pfeil 60"/>
            <p:cNvCxnSpPr>
              <a:stCxn id="58" idx="2"/>
              <a:endCxn id="60" idx="0"/>
            </p:cNvCxnSpPr>
            <p:nvPr/>
          </p:nvCxnSpPr>
          <p:spPr>
            <a:xfrm>
              <a:off x="7203435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hteck 61"/>
            <p:cNvSpPr/>
            <p:nvPr/>
          </p:nvSpPr>
          <p:spPr>
            <a:xfrm>
              <a:off x="9205415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Gerade Verbindung mit Pfeil 6"/>
            <p:cNvCxnSpPr>
              <a:stCxn id="51" idx="2"/>
              <a:endCxn id="62" idx="0"/>
            </p:cNvCxnSpPr>
            <p:nvPr/>
          </p:nvCxnSpPr>
          <p:spPr>
            <a:xfrm>
              <a:off x="10109424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3263823" y="5730495"/>
            <a:ext cx="1826133" cy="876217"/>
          </a:xfrm>
        </p:spPr>
        <p:txBody>
          <a:bodyPr/>
          <a:lstStyle/>
          <a:p>
            <a:pPr algn="ctr"/>
            <a:r>
              <a:rPr lang="de-DE" dirty="0" smtClean="0"/>
              <a:t>INSERT TIME HERE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</a:t>
            </a:r>
            <a:r>
              <a:rPr lang="de-DE" dirty="0" smtClean="0"/>
              <a:t> Spark</a:t>
            </a:r>
            <a:endParaRPr lang="en-US" dirty="0"/>
          </a:p>
        </p:txBody>
      </p:sp>
      <p:sp>
        <p:nvSpPr>
          <p:cNvPr id="56" name="Inhaltsplatzhalter 2"/>
          <p:cNvSpPr txBox="1">
            <a:spLocks/>
          </p:cNvSpPr>
          <p:nvPr/>
        </p:nvSpPr>
        <p:spPr>
          <a:xfrm>
            <a:off x="457200" y="1106416"/>
            <a:ext cx="531368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3" name="Inhaltsplatzhalter 2"/>
          <p:cNvSpPr txBox="1">
            <a:spLocks/>
          </p:cNvSpPr>
          <p:nvPr/>
        </p:nvSpPr>
        <p:spPr>
          <a:xfrm>
            <a:off x="9033182" y="5730496"/>
            <a:ext cx="1826133" cy="876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mtClean="0"/>
              <a:t>INSERT TIME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561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Distributed </a:t>
            </a:r>
            <a:r>
              <a:rPr lang="de-DE" b="1" dirty="0" err="1" smtClean="0"/>
              <a:t>calculation</a:t>
            </a:r>
            <a:endParaRPr lang="de-DE" b="1" dirty="0" smtClean="0"/>
          </a:p>
          <a:p>
            <a:pPr lvl="1"/>
            <a:r>
              <a:rPr lang="de-DE" dirty="0" err="1" smtClean="0"/>
              <a:t>choice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starting</a:t>
            </a:r>
            <a:r>
              <a:rPr lang="de-DE" dirty="0" smtClean="0"/>
              <a:t> 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very</a:t>
            </a:r>
            <a:r>
              <a:rPr lang="de-DE" dirty="0" smtClean="0"/>
              <a:t> </a:t>
            </a:r>
            <a:r>
              <a:rPr lang="de-DE" dirty="0" err="1" smtClean="0"/>
              <a:t>influencial</a:t>
            </a:r>
            <a:r>
              <a:rPr lang="de-DE" dirty="0" smtClean="0"/>
              <a:t> on </a:t>
            </a:r>
            <a:r>
              <a:rPr lang="de-DE" dirty="0" err="1" smtClean="0"/>
              <a:t>run</a:t>
            </a:r>
            <a:r>
              <a:rPr lang="de-DE" dirty="0" smtClean="0"/>
              <a:t> time</a:t>
            </a:r>
          </a:p>
          <a:p>
            <a:pPr lvl="1"/>
            <a:r>
              <a:rPr lang="de-DE" dirty="0" smtClean="0"/>
              <a:t>Spark-</a:t>
            </a:r>
            <a:r>
              <a:rPr lang="de-DE" dirty="0" err="1" smtClean="0"/>
              <a:t>specific</a:t>
            </a:r>
            <a:r>
              <a:rPr lang="de-DE" dirty="0" smtClean="0"/>
              <a:t> </a:t>
            </a:r>
            <a:r>
              <a:rPr lang="de-DE" dirty="0" err="1" smtClean="0"/>
              <a:t>functionality</a:t>
            </a:r>
            <a:r>
              <a:rPr lang="de-DE" dirty="0" smtClean="0"/>
              <a:t> </a:t>
            </a:r>
            <a:r>
              <a:rPr lang="de-DE" dirty="0" err="1" smtClean="0"/>
              <a:t>allows</a:t>
            </a:r>
            <a:r>
              <a:rPr lang="de-DE" dirty="0" smtClean="0"/>
              <a:t> </a:t>
            </a:r>
            <a:r>
              <a:rPr lang="de-DE" dirty="0" err="1" smtClean="0"/>
              <a:t>us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speed</a:t>
            </a:r>
            <a:r>
              <a:rPr lang="de-DE" dirty="0" smtClean="0"/>
              <a:t> </a:t>
            </a:r>
            <a:r>
              <a:rPr lang="de-DE" dirty="0" err="1" smtClean="0"/>
              <a:t>up</a:t>
            </a:r>
            <a:r>
              <a:rPr lang="de-DE" dirty="0" smtClean="0"/>
              <a:t>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parts</a:t>
            </a:r>
            <a:endParaRPr lang="en-US" dirty="0" smtClean="0"/>
          </a:p>
          <a:p>
            <a:pPr marL="201168" lvl="1" indent="0">
              <a:buNone/>
            </a:pPr>
            <a:endParaRPr lang="en-US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Future Work</a:t>
            </a:r>
            <a:endParaRPr lang="de-DE" b="1" dirty="0" smtClean="0"/>
          </a:p>
          <a:p>
            <a:pPr lvl="1"/>
            <a:r>
              <a:rPr lang="de-DE" dirty="0" smtClean="0"/>
              <a:t>Distributed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calculation</a:t>
            </a:r>
            <a:endParaRPr lang="de-DE" dirty="0" smtClean="0"/>
          </a:p>
          <a:p>
            <a:pPr lvl="1"/>
            <a:r>
              <a:rPr lang="de-DE" dirty="0" err="1" smtClean="0"/>
              <a:t>Usage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 smtClean="0"/>
              <a:t>graphs</a:t>
            </a:r>
            <a:r>
              <a:rPr lang="de-DE" dirty="0" smtClean="0"/>
              <a:t> </a:t>
            </a:r>
            <a:r>
              <a:rPr lang="de-DE" dirty="0" err="1" smtClean="0"/>
              <a:t>instead</a:t>
            </a:r>
            <a:endParaRPr lang="de-DE" dirty="0" smtClean="0"/>
          </a:p>
          <a:p>
            <a:pPr lvl="1"/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32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Finding </a:t>
                </a:r>
                <a:r>
                  <a:rPr lang="de-DE" sz="2600" b="1" dirty="0" err="1" smtClean="0"/>
                  <a:t>highly</a:t>
                </a:r>
                <a:r>
                  <a:rPr lang="de-DE" sz="2600" b="1" dirty="0" smtClean="0"/>
                  <a:t> </a:t>
                </a:r>
                <a:r>
                  <a:rPr lang="de-DE" sz="2600" b="1" dirty="0" err="1" smtClean="0"/>
                  <a:t>connected</a:t>
                </a:r>
                <a:r>
                  <a:rPr lang="de-DE" sz="2600" b="1" dirty="0" smtClean="0"/>
                  <a:t> sub-graphs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important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/>
                  <a:t>Social</a:t>
                </a:r>
                <a:r>
                  <a:rPr lang="de-DE" dirty="0"/>
                  <a:t> Media </a:t>
                </a:r>
                <a:r>
                  <a:rPr lang="de-DE" dirty="0" err="1"/>
                  <a:t>graphs</a:t>
                </a:r>
                <a:r>
                  <a:rPr lang="de-DE" dirty="0"/>
                  <a:t>: </a:t>
                </a:r>
                <a:r>
                  <a:rPr lang="de-DE" dirty="0" err="1"/>
                  <a:t>groups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 smtClean="0"/>
                  <a:t>friends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family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co-workers</a:t>
                </a:r>
                <a:endParaRPr lang="en-US" dirty="0"/>
              </a:p>
              <a:p>
                <a:pPr lvl="1"/>
                <a:r>
                  <a:rPr lang="en-US" dirty="0"/>
                  <a:t>Website </a:t>
                </a:r>
                <a:r>
                  <a:rPr lang="en-US" dirty="0" err="1" smtClean="0"/>
                  <a:t>interliking</a:t>
                </a:r>
                <a:endParaRPr lang="en-US" dirty="0" smtClean="0"/>
              </a:p>
              <a:p>
                <a:pPr marL="201168" lvl="1" indent="0">
                  <a:buNone/>
                </a:pPr>
                <a:endParaRPr lang="en-US" sz="2000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difficult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Possible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solution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size</a:t>
                </a:r>
                <a:r>
                  <a:rPr lang="de-DE" dirty="0" smtClean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sup>
                    </m:sSup>
                  </m:oMath>
                </a14:m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</a:t>
                </a:r>
                <a:r>
                  <a:rPr lang="de-DE" dirty="0" smtClean="0">
                    <a:sym typeface="Wingdings" panose="05000000000000000000" pitchFamily="2" charset="2"/>
                  </a:rPr>
                  <a:t> time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for</a:t>
                </a:r>
                <a:r>
                  <a:rPr lang="de-DE" dirty="0" smtClean="0">
                    <a:sym typeface="Wingdings" panose="05000000000000000000" pitchFamily="2" charset="2"/>
                  </a:rPr>
                  <a:t> naive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approach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Often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millions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vertices</a:t>
                </a:r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</a:t>
                </a:r>
                <a:endParaRPr lang="de-DE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4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 err="1" smtClean="0"/>
              <a:t>Xiang</a:t>
            </a:r>
            <a:r>
              <a:rPr lang="de-DE" dirty="0" smtClean="0"/>
              <a:t> et al]: </a:t>
            </a:r>
            <a:r>
              <a:rPr lang="en-US" dirty="0"/>
              <a:t>Xiang, J, </a:t>
            </a:r>
            <a:r>
              <a:rPr lang="en-US" dirty="0" err="1"/>
              <a:t>Guo</a:t>
            </a:r>
            <a:r>
              <a:rPr lang="en-US" dirty="0"/>
              <a:t>, C &amp; </a:t>
            </a:r>
            <a:r>
              <a:rPr lang="en-US" dirty="0" err="1"/>
              <a:t>Aboulnaga</a:t>
            </a:r>
            <a:r>
              <a:rPr lang="en-US" dirty="0"/>
              <a:t>, A 2013, 'Scalable maximum clique computation using </a:t>
            </a:r>
            <a:r>
              <a:rPr lang="en-US" dirty="0" err="1"/>
              <a:t>MapReduce</a:t>
            </a:r>
            <a:r>
              <a:rPr lang="en-US" dirty="0"/>
              <a:t>'. in </a:t>
            </a:r>
            <a:r>
              <a:rPr lang="en-US" i="1" dirty="0"/>
              <a:t>Proceedings - International Conference on Data Engineering.</a:t>
            </a:r>
            <a:r>
              <a:rPr lang="en-US" dirty="0"/>
              <a:t>, 6544815, pp. 74-85, 29th International Conference on Data Engineering, ICDE </a:t>
            </a:r>
            <a:r>
              <a:rPr lang="en-US" dirty="0" smtClean="0"/>
              <a:t>2013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8C95-CA3F-4FD2-B0A0-96F13C722451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Definition: Subset of a graph's vertices, </a:t>
            </a:r>
            <a:r>
              <a:rPr lang="en-US" dirty="0" smtClean="0"/>
              <a:t>in which </a:t>
            </a:r>
            <a:r>
              <a:rPr lang="en-US" dirty="0"/>
              <a:t>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Maximum Clique: the graph's clique with the most </a:t>
            </a:r>
            <a:r>
              <a:rPr lang="en-US" dirty="0" smtClean="0"/>
              <a:t>vertices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FC1B-55F6-40D5-B629-C91F7472D887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8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0DF1C-C1F4-488E-BA85-615DF960ABC1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6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Use cases: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Media </a:t>
            </a:r>
            <a:r>
              <a:rPr lang="de-DE" dirty="0" err="1" smtClean="0"/>
              <a:t>graphs</a:t>
            </a:r>
            <a:r>
              <a:rPr lang="de-DE" dirty="0" smtClean="0"/>
              <a:t>: </a:t>
            </a:r>
            <a:r>
              <a:rPr lang="de-DE" dirty="0" err="1" smtClean="0"/>
              <a:t>groups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friends</a:t>
            </a:r>
            <a:r>
              <a:rPr lang="de-DE" dirty="0" smtClean="0"/>
              <a:t>/</a:t>
            </a:r>
            <a:r>
              <a:rPr lang="de-DE" dirty="0" err="1" smtClean="0"/>
              <a:t>family</a:t>
            </a:r>
            <a:r>
              <a:rPr lang="de-DE" dirty="0" smtClean="0"/>
              <a:t>/</a:t>
            </a:r>
            <a:r>
              <a:rPr lang="de-DE" dirty="0" err="1" smtClean="0"/>
              <a:t>co-workers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Website </a:t>
            </a:r>
            <a:r>
              <a:rPr lang="en-US" dirty="0" err="1" smtClean="0"/>
              <a:t>interliking</a:t>
            </a:r>
            <a:r>
              <a:rPr lang="en-US" dirty="0" smtClean="0"/>
              <a:t>, coding theory, matching biochemical molecules</a:t>
            </a:r>
            <a:br>
              <a:rPr lang="en-US" dirty="0" smtClean="0"/>
            </a:br>
            <a:r>
              <a:rPr lang="en-US" dirty="0" smtClean="0"/>
              <a:t>[Xiang et al]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F60-64F0-496A-8AB4-9EFA614CDDBD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56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Distributed </a:t>
            </a:r>
            <a:r>
              <a:rPr lang="de-DE" dirty="0" err="1" smtClean="0"/>
              <a:t>calculation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Brute Force </a:t>
                </a:r>
                <a:r>
                  <a:rPr lang="de-DE" sz="2600" b="1" dirty="0" err="1" smtClean="0"/>
                  <a:t>approach</a:t>
                </a:r>
                <a:r>
                  <a:rPr lang="de-DE" sz="2600" b="1" dirty="0" smtClean="0"/>
                  <a:t>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err="1" smtClean="0"/>
                  <a:t>For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each</a:t>
                </a:r>
                <a:r>
                  <a:rPr lang="de-DE" dirty="0" smtClean="0"/>
                  <a:t> potential </a:t>
                </a:r>
                <a:r>
                  <a:rPr lang="de-DE" dirty="0" err="1" smtClean="0"/>
                  <a:t>vertex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</a:t>
                </a:r>
                <a:r>
                  <a:rPr lang="de-DE" dirty="0" smtClean="0"/>
                  <a:t>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𝑣𝑒𝑟𝑡𝑖𝑐𝑒𝑠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r>
                  <a:rPr lang="en-US" dirty="0" smtClean="0"/>
                  <a:t>), check if all required edges exist</a:t>
                </a:r>
              </a:p>
              <a:p>
                <a:pPr>
                  <a:buFont typeface="Wingdings" panose="05000000000000000000" pitchFamily="2" charset="2"/>
                  <a:buChar char="à"/>
                </a:pP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runtime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with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millions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of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vertices</a:t>
                </a:r>
                <a:r>
                  <a:rPr lang="de-DE" dirty="0" smtClean="0">
                    <a:sym typeface="Wingdings" panose="05000000000000000000" pitchFamily="2" charset="2"/>
                  </a:rPr>
                  <a:t>  </a:t>
                </a:r>
              </a:p>
              <a:p>
                <a:pPr marL="0" indent="0">
                  <a:buNone/>
                </a:pPr>
                <a:endParaRPr lang="de-DE" dirty="0" smtClean="0"/>
              </a:p>
              <a:p>
                <a:pPr marL="0" indent="0">
                  <a:buNone/>
                </a:pPr>
                <a:r>
                  <a:rPr lang="de-DE" sz="2600" b="1" dirty="0" smtClean="0"/>
                  <a:t>Distributed </a:t>
                </a:r>
                <a:r>
                  <a:rPr lang="de-DE" sz="2600" b="1" dirty="0" err="1" smtClean="0"/>
                  <a:t>approach</a:t>
                </a:r>
                <a:endParaRPr lang="de-DE" sz="2600" b="1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A </a:t>
                </a:r>
                <a:r>
                  <a:rPr lang="de-DE" dirty="0" err="1" smtClean="0"/>
                  <a:t>distributed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calculation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makes</a:t>
                </a:r>
                <a:r>
                  <a:rPr lang="de-DE" dirty="0" smtClean="0"/>
                  <a:t> sense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split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graph</a:t>
                </a:r>
                <a:r>
                  <a:rPr lang="de-DE" dirty="0" smtClean="0"/>
                  <a:t> w/o </a:t>
                </a:r>
                <a:r>
                  <a:rPr lang="de-DE" dirty="0" err="1" smtClean="0"/>
                  <a:t>breaking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cliques</a:t>
                </a:r>
                <a:r>
                  <a:rPr lang="de-DE" dirty="0" smtClean="0"/>
                  <a:t> apart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96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 </a:t>
            </a:r>
            <a:r>
              <a:rPr lang="de-DE" dirty="0" err="1" smtClean="0"/>
              <a:t>starting</a:t>
            </a:r>
            <a:r>
              <a:rPr lang="de-DE" dirty="0" smtClean="0"/>
              <a:t> value </a:t>
            </a:r>
            <a:r>
              <a:rPr lang="de-DE" dirty="0" err="1" smtClean="0"/>
              <a:t>for</a:t>
            </a:r>
            <a:r>
              <a:rPr lang="de-DE" dirty="0" smtClean="0"/>
              <a:t> 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Find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largest</a:t>
            </a:r>
            <a:r>
              <a:rPr lang="de-DE" dirty="0" smtClean="0"/>
              <a:t> </a:t>
            </a:r>
            <a:r>
              <a:rPr lang="de-DE" dirty="0" err="1" smtClean="0"/>
              <a:t>cliques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i="1" dirty="0" smtClean="0"/>
              <a:t>after [</a:t>
            </a:r>
            <a:r>
              <a:rPr lang="de-DE" i="1" dirty="0" err="1" smtClean="0"/>
              <a:t>Bron</a:t>
            </a:r>
            <a:r>
              <a:rPr lang="de-DE" i="1" dirty="0" smtClean="0"/>
              <a:t>, </a:t>
            </a:r>
            <a:r>
              <a:rPr lang="de-DE" i="1" dirty="0" err="1" smtClean="0"/>
              <a:t>Kerbosh</a:t>
            </a:r>
            <a:r>
              <a:rPr lang="de-DE" i="1" dirty="0"/>
              <a:t>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&gt; </a:t>
            </a:r>
            <a:r>
              <a:rPr lang="de-DE" dirty="0" err="1" smtClean="0"/>
              <a:t>old</a:t>
            </a:r>
            <a:r>
              <a:rPr lang="de-DE" dirty="0" smtClean="0"/>
              <a:t>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max </a:t>
            </a:r>
            <a:r>
              <a:rPr lang="de-DE" dirty="0" err="1" smtClean="0"/>
              <a:t>cliques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Reduce</a:t>
            </a:r>
            <a:r>
              <a:rPr lang="de-DE" dirty="0" smtClean="0"/>
              <a:t> k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&lt;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Twitter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Directed graph of anonymous Twitter follower/following data from 2009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~41 million vertices, ~1.6 billion edges, 25.5 GB size on disc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smtClean="0"/>
              <a:t>Wikipedia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English Wikipedia </a:t>
            </a:r>
            <a:r>
              <a:rPr lang="de-DE" dirty="0" err="1" smtClean="0"/>
              <a:t>page</a:t>
            </a:r>
            <a:r>
              <a:rPr lang="de-DE" dirty="0" smtClean="0"/>
              <a:t> interlinks </a:t>
            </a:r>
            <a:r>
              <a:rPr lang="de-DE" dirty="0" err="1" smtClean="0"/>
              <a:t>from</a:t>
            </a:r>
            <a:r>
              <a:rPr lang="de-DE" dirty="0" smtClean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~1.9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vertices</a:t>
            </a:r>
            <a:r>
              <a:rPr lang="de-DE" dirty="0" smtClean="0"/>
              <a:t>, ~40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, 1 GB </a:t>
            </a:r>
            <a:r>
              <a:rPr lang="de-DE" dirty="0" err="1" smtClean="0"/>
              <a:t>size</a:t>
            </a:r>
            <a:r>
              <a:rPr lang="de-DE" dirty="0" smtClean="0"/>
              <a:t> on </a:t>
            </a:r>
            <a:r>
              <a:rPr lang="de-DE" dirty="0" err="1" smtClean="0"/>
              <a:t>disc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pic>
        <p:nvPicPr>
          <p:cNvPr id="2050" name="Picture 2" descr="https://g.twimg.com/Twitter_logo_blu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820" y="1106065"/>
            <a:ext cx="1897542" cy="154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820" y="3164541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25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Indicates</a:t>
            </a:r>
            <a:r>
              <a:rPr lang="de-DE" dirty="0" smtClean="0"/>
              <a:t> a high </a:t>
            </a:r>
            <a:r>
              <a:rPr lang="de-DE" dirty="0" err="1" smtClean="0"/>
              <a:t>connectivity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relaxation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(= </a:t>
            </a: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)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b="1" dirty="0" err="1" smtClean="0"/>
              <a:t>How</a:t>
            </a:r>
            <a:r>
              <a:rPr lang="de-DE" b="1" dirty="0" smtClean="0"/>
              <a:t>?</a:t>
            </a:r>
            <a:endParaRPr lang="de-DE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all </a:t>
            </a:r>
            <a:r>
              <a:rPr lang="de-DE" dirty="0" err="1" smtClean="0"/>
              <a:t>triangles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Recursively</a:t>
            </a:r>
            <a:r>
              <a:rPr lang="de-DE" dirty="0" smtClean="0"/>
              <a:t> </a:t>
            </a:r>
            <a:r>
              <a:rPr lang="de-DE" dirty="0" err="1" smtClean="0"/>
              <a:t>remove</a:t>
            </a:r>
            <a:r>
              <a:rPr lang="de-DE" dirty="0" smtClean="0"/>
              <a:t> all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in &lt;k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Return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still </a:t>
            </a:r>
            <a:r>
              <a:rPr lang="de-DE" dirty="0" err="1" smtClean="0"/>
              <a:t>connected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92007-7688-475A-AC74-4A179C7514DD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989338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1068919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989338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1068919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10291287" y="13466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9983029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10444324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10072676" y="217615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998302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1077883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10072676" y="291783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10046419" y="2239542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989338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1068919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989338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1068919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10291287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9983029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10444324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10072676" y="449723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998302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1077883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10072676" y="523891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10046419" y="3847056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9856465" y="3007300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9856465" y="5323664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135288" y="2048724"/>
            <a:ext cx="3609934" cy="3356658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615735" y="5811387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8786" y="2048724"/>
            <a:ext cx="3606632" cy="335665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738" y="2048724"/>
            <a:ext cx="3606632" cy="3356658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987104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5</a:t>
            </a:r>
            <a:endParaRPr lang="en-US" dirty="0"/>
          </a:p>
        </p:txBody>
      </p:sp>
      <p:sp>
        <p:nvSpPr>
          <p:cNvPr id="15" name="Rechteck 14"/>
          <p:cNvSpPr/>
          <p:nvPr/>
        </p:nvSpPr>
        <p:spPr>
          <a:xfrm>
            <a:off x="575130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4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1601107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3</a:t>
            </a:r>
            <a:endParaRPr lang="en-US" dirty="0"/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3400" t="3323" r="34310" b="76132"/>
          <a:stretch/>
        </p:blipFill>
        <p:spPr>
          <a:xfrm>
            <a:off x="5854064" y="2160270"/>
            <a:ext cx="803911" cy="68961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t="10883" r="51575" b="84577"/>
          <a:stretch/>
        </p:blipFill>
        <p:spPr>
          <a:xfrm>
            <a:off x="4288542" y="2414016"/>
            <a:ext cx="1746498" cy="1524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78714" t="53567" r="3219" b="27099"/>
          <a:stretch/>
        </p:blipFill>
        <p:spPr>
          <a:xfrm>
            <a:off x="11277600" y="3846786"/>
            <a:ext cx="651641" cy="6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46F3-8F81-40BA-A523-C2A90ED2518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09645" y="244484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55221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09645" y="431846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64069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44868" y="259788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9999292" y="262414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62682" y="259788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08258" y="386063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34515" y="392402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08258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62682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44868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088939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</a:t>
            </a:r>
            <a:r>
              <a:rPr lang="en-US" dirty="0"/>
              <a:t>trusses where </a:t>
            </a:r>
            <a:r>
              <a:rPr lang="en-US" dirty="0" smtClean="0"/>
              <a:t>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trusses only </a:t>
            </a:r>
            <a:r>
              <a:rPr lang="en-US" dirty="0" smtClean="0"/>
              <a:t>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form a </a:t>
            </a:r>
            <a:r>
              <a:rPr lang="de-DE" dirty="0" err="1" smtClean="0"/>
              <a:t>truss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09645" y="244484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55221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09645" y="431846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10564069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Gerade Verbindung mit Pfeil 10"/>
          <p:cNvCxnSpPr>
            <a:stCxn id="8" idx="0"/>
            <a:endCxn id="7" idx="3"/>
          </p:cNvCxnSpPr>
          <p:nvPr/>
        </p:nvCxnSpPr>
        <p:spPr>
          <a:xfrm flipV="1">
            <a:off x="9344868" y="2597883"/>
            <a:ext cx="591034" cy="1236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9" idx="0"/>
            <a:endCxn id="7" idx="4"/>
          </p:cNvCxnSpPr>
          <p:nvPr/>
        </p:nvCxnSpPr>
        <p:spPr>
          <a:xfrm flipV="1">
            <a:off x="9999292" y="2624140"/>
            <a:ext cx="0" cy="169432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10" idx="0"/>
            <a:endCxn id="7" idx="5"/>
          </p:cNvCxnSpPr>
          <p:nvPr/>
        </p:nvCxnSpPr>
        <p:spPr>
          <a:xfrm flipH="1" flipV="1">
            <a:off x="10062682" y="2597883"/>
            <a:ext cx="591034" cy="1236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7"/>
            <a:endCxn id="10" idx="1"/>
          </p:cNvCxnSpPr>
          <p:nvPr/>
        </p:nvCxnSpPr>
        <p:spPr>
          <a:xfrm>
            <a:off x="9408258" y="386063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10" idx="2"/>
            <a:endCxn id="8" idx="6"/>
          </p:cNvCxnSpPr>
          <p:nvPr/>
        </p:nvCxnSpPr>
        <p:spPr>
          <a:xfrm flipH="1">
            <a:off x="9434515" y="392402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stCxn id="8" idx="5"/>
            <a:endCxn id="9" idx="1"/>
          </p:cNvCxnSpPr>
          <p:nvPr/>
        </p:nvCxnSpPr>
        <p:spPr>
          <a:xfrm>
            <a:off x="9408258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0" idx="3"/>
            <a:endCxn id="9" idx="7"/>
          </p:cNvCxnSpPr>
          <p:nvPr/>
        </p:nvCxnSpPr>
        <p:spPr>
          <a:xfrm flipH="1">
            <a:off x="10062682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>
            <a:stCxn id="9" idx="2"/>
            <a:endCxn id="8" idx="4"/>
          </p:cNvCxnSpPr>
          <p:nvPr/>
        </p:nvCxnSpPr>
        <p:spPr>
          <a:xfrm flipH="1" flipV="1">
            <a:off x="9344868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9" idx="6"/>
            <a:endCxn id="10" idx="4"/>
          </p:cNvCxnSpPr>
          <p:nvPr/>
        </p:nvCxnSpPr>
        <p:spPr>
          <a:xfrm flipV="1">
            <a:off x="10088939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k = </a:t>
            </a:r>
            <a:r>
              <a:rPr lang="de-DE" dirty="0" err="1" smtClean="0"/>
              <a:t>arbitrary</a:t>
            </a:r>
            <a:r>
              <a:rPr lang="de-DE" dirty="0" smtClean="0"/>
              <a:t> value, </a:t>
            </a:r>
            <a:r>
              <a:rPr lang="de-DE" dirty="0" err="1" smtClean="0"/>
              <a:t>subraphs</a:t>
            </a:r>
            <a:r>
              <a:rPr lang="de-DE" dirty="0" smtClean="0"/>
              <a:t> = (</a:t>
            </a:r>
            <a:r>
              <a:rPr lang="de-DE" dirty="0" err="1" smtClean="0"/>
              <a:t>fullGraph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none</a:t>
            </a:r>
            <a:r>
              <a:rPr lang="de-DE" dirty="0" smtClean="0"/>
              <a:t> </a:t>
            </a:r>
            <a:r>
              <a:rPr lang="de-DE" dirty="0" err="1" smtClean="0"/>
              <a:t>exist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Reduce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</a:t>
            </a:r>
            <a:r>
              <a:rPr lang="de-DE" dirty="0" err="1" smtClean="0"/>
              <a:t>subgraphs</a:t>
            </a:r>
            <a:r>
              <a:rPr lang="de-DE" dirty="0" smtClean="0"/>
              <a:t> =(truss1, truss2, ...)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Increase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0" indent="0">
              <a:buNone/>
            </a:pPr>
            <a:r>
              <a:rPr lang="de-DE" dirty="0" smtClean="0"/>
              <a:t>(</a:t>
            </a:r>
            <a:r>
              <a:rPr lang="de-DE" dirty="0" err="1" smtClean="0"/>
              <a:t>Increase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reduce</a:t>
            </a:r>
            <a:r>
              <a:rPr lang="de-DE" dirty="0" smtClean="0"/>
              <a:t> k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r>
              <a:rPr lang="de-DE" dirty="0" smtClean="0"/>
              <a:t>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endParaRPr lang="de-DE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Starting</a:t>
            </a:r>
            <a:r>
              <a:rPr lang="de-DE" dirty="0" smtClean="0"/>
              <a:t> Value </a:t>
            </a:r>
            <a:r>
              <a:rPr lang="de-DE" dirty="0" err="1" smtClean="0"/>
              <a:t>for</a:t>
            </a:r>
            <a:r>
              <a:rPr lang="de-DE" dirty="0" smtClean="0"/>
              <a:t> 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TODO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5/29/2015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2135</Words>
  <Application>Microsoft Office PowerPoint</Application>
  <PresentationFormat>Breitbild</PresentationFormat>
  <Paragraphs>485</Paragraphs>
  <Slides>25</Slides>
  <Notes>24</Notes>
  <HiddenSlides>5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31" baseType="lpstr">
      <vt:lpstr>Arial</vt:lpstr>
      <vt:lpstr>Calibri</vt:lpstr>
      <vt:lpstr>Cambria Math</vt:lpstr>
      <vt:lpstr>Segoe UI Light</vt:lpstr>
      <vt:lpstr>Wingdings</vt:lpstr>
      <vt:lpstr>Retrospect</vt:lpstr>
      <vt:lpstr>PowerPoint-Präsentation</vt:lpstr>
      <vt:lpstr>Problem</vt:lpstr>
      <vt:lpstr>The Data</vt:lpstr>
      <vt:lpstr>k-Trusses</vt:lpstr>
      <vt:lpstr>k-Trusses</vt:lpstr>
      <vt:lpstr>Direction?</vt:lpstr>
      <vt:lpstr>Direction?</vt:lpstr>
      <vt:lpstr>Implementation</vt:lpstr>
      <vt:lpstr>Evaluation – Starting Value for k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Evaluation – Triangle Generation</vt:lpstr>
      <vt:lpstr>Evaluation – Triangle Generation</vt:lpstr>
      <vt:lpstr>Conclusions</vt:lpstr>
      <vt:lpstr>References</vt:lpstr>
      <vt:lpstr>The maximum Clique Problem</vt:lpstr>
      <vt:lpstr>The maximum Clique Problem</vt:lpstr>
      <vt:lpstr>The maximum Clique Problem</vt:lpstr>
      <vt:lpstr>Distributed calculation</vt:lpstr>
      <vt:lpstr>Implementation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825</cp:revision>
  <dcterms:created xsi:type="dcterms:W3CDTF">2014-04-10T08:32:59Z</dcterms:created>
  <dcterms:modified xsi:type="dcterms:W3CDTF">2015-05-29T14:51:34Z</dcterms:modified>
</cp:coreProperties>
</file>

<file path=docProps/thumbnail.jpeg>
</file>